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7086600" cy="93726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DEC7061-85EA-46CC-B1F9-93002A2E8E5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1433520" y="1171440"/>
            <a:ext cx="4218840" cy="316332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08120" y="4510080"/>
            <a:ext cx="5670000" cy="3690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4014720" y="8902800"/>
            <a:ext cx="30693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7135A63-7183-4C2C-93FB-7622103C9B3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1433520" y="1171440"/>
            <a:ext cx="4218840" cy="316332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708120" y="4510080"/>
            <a:ext cx="5670000" cy="3690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4014720" y="8902800"/>
            <a:ext cx="30693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5A6E3D8-9A38-424F-9FA8-D993F135A1F5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1433520" y="1171440"/>
            <a:ext cx="4218840" cy="316332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08120" y="4510080"/>
            <a:ext cx="5670000" cy="3690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014720" y="8902800"/>
            <a:ext cx="306936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7A5CF7E-2691-42B7-9037-F3F82B83161B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456840"/>
            <a:ext cx="7886160" cy="59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26400"/>
            <a:ext cx="91432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Arial Black"/>
                <a:ea typeface="DejaVu Sans"/>
              </a:rPr>
              <a:t>Injury Prevention &amp; Management for Boys High School Gymnastics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0" y="5004000"/>
            <a:ext cx="9143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PRESENTED BY RACHEL QUICK, PT, DPT, OCS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84" name="Picture 3" descr=""/>
          <p:cNvPicPr/>
          <p:nvPr/>
        </p:nvPicPr>
        <p:blipFill>
          <a:blip r:embed="rId2"/>
          <a:stretch/>
        </p:blipFill>
        <p:spPr>
          <a:xfrm>
            <a:off x="969480" y="2565360"/>
            <a:ext cx="3395880" cy="22593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7" descr=""/>
          <p:cNvPicPr/>
          <p:nvPr/>
        </p:nvPicPr>
        <p:blipFill>
          <a:blip r:embed="rId3"/>
          <a:stretch/>
        </p:blipFill>
        <p:spPr>
          <a:xfrm>
            <a:off x="4723560" y="2565360"/>
            <a:ext cx="3395880" cy="225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Patellar Subluxation</a:t>
            </a:r>
            <a:endParaRPr b="0" lang="en-US" sz="3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Mechanism: Pivoting, twisting, or quick change of direction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Feeling of instability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Pain on either side of the kneecap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May need to be relocated                   (dislocation)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114" name="Picture 7" descr="Knee4"/>
          <p:cNvPicPr/>
          <p:nvPr/>
        </p:nvPicPr>
        <p:blipFill>
          <a:blip r:embed="rId1"/>
          <a:stretch/>
        </p:blipFill>
        <p:spPr>
          <a:xfrm>
            <a:off x="5718960" y="3681720"/>
            <a:ext cx="2231280" cy="233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628560" y="104868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Shoulder Subluxation/Dislocation</a:t>
            </a:r>
            <a:endParaRPr b="0" lang="en-US" sz="36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Mechanism: Fall onto outstretched arm, twisting in a weight bearing position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May involve a tear of the rotator cuff or labrum (cartilage) 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Symptoms: Instability, numbness, weakness, restricted range of motion overhead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May require surgery if the problem becomes chronic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1"/>
          <a:stretch/>
        </p:blipFill>
        <p:spPr>
          <a:xfrm>
            <a:off x="857880" y="4359960"/>
            <a:ext cx="2073600" cy="190548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" descr=""/>
          <p:cNvPicPr/>
          <p:nvPr/>
        </p:nvPicPr>
        <p:blipFill>
          <a:blip r:embed="rId2"/>
          <a:stretch/>
        </p:blipFill>
        <p:spPr>
          <a:xfrm>
            <a:off x="3393720" y="4389480"/>
            <a:ext cx="2437560" cy="18756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5" descr=""/>
          <p:cNvPicPr/>
          <p:nvPr/>
        </p:nvPicPr>
        <p:blipFill>
          <a:blip r:embed="rId3"/>
          <a:stretch/>
        </p:blipFill>
        <p:spPr>
          <a:xfrm>
            <a:off x="6053400" y="4437000"/>
            <a:ext cx="2536560" cy="18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28560" y="115488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Distal Radius Growth Plate Fracture</a:t>
            </a:r>
            <a:endParaRPr b="0" lang="en-US" sz="36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Mechanism: Fall onto outstretched hand, repeated stress to the growth plate during weight bearing causing undergrowth of the radius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Symptoms: Impaired ability to bear weight on hand, localized pain along radial (thumb-side) of wrist, reduced ROM</a:t>
            </a: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>
            <a:off x="987120" y="4189680"/>
            <a:ext cx="3047400" cy="15040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" descr=""/>
          <p:cNvPicPr/>
          <p:nvPr/>
        </p:nvPicPr>
        <p:blipFill>
          <a:blip r:embed="rId2"/>
          <a:stretch/>
        </p:blipFill>
        <p:spPr>
          <a:xfrm>
            <a:off x="4572000" y="4146840"/>
            <a:ext cx="2875680" cy="159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92360" y="3614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Chronic Gymnastics Injuries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46840" y="109296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Achilles Tendonitis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Strain of the Achilles tendon at its insertion into the heel</a:t>
            </a:r>
            <a:endParaRPr b="0" lang="en-U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Caused by repetitive jumping, sudden starts and stops, overuse</a:t>
            </a:r>
            <a:endParaRPr b="0" lang="en-U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Chronic inflammation can lead to changes in the tendon making it less flexible and weaker </a:t>
            </a:r>
            <a:endParaRPr b="0" lang="en-U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Symptoms:</a:t>
            </a:r>
            <a:endParaRPr b="0" lang="en-US" sz="2000" spc="-1" strike="noStrike">
              <a:latin typeface="Arial"/>
            </a:endParaRPr>
          </a:p>
          <a:p>
            <a:pPr lvl="3" marL="16002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Pain with swelling over tendon</a:t>
            </a:r>
            <a:endParaRPr b="0" lang="en-US" sz="2000" spc="-1" strike="noStrike">
              <a:latin typeface="Arial"/>
            </a:endParaRPr>
          </a:p>
          <a:p>
            <a:pPr lvl="3" marL="16002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Stiff and painful after activity</a:t>
            </a:r>
            <a:endParaRPr b="0" lang="en-US" sz="2000" spc="-1" strike="noStrike">
              <a:latin typeface="Arial"/>
            </a:endParaRPr>
          </a:p>
          <a:p>
            <a:pPr lvl="3" marL="16002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Stiff in the morning</a:t>
            </a:r>
            <a:endParaRPr b="0" lang="en-U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Treatment: Calf stretching, eccentric loading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1529640" y="4894200"/>
            <a:ext cx="2481120" cy="13892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5" descr=""/>
          <p:cNvPicPr/>
          <p:nvPr/>
        </p:nvPicPr>
        <p:blipFill>
          <a:blip r:embed="rId2"/>
          <a:stretch/>
        </p:blipFill>
        <p:spPr>
          <a:xfrm>
            <a:off x="5363640" y="4894200"/>
            <a:ext cx="2459880" cy="129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Chronic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Patellar tendinitis – “Jumper’s knee”</a:t>
            </a:r>
            <a:endParaRPr b="0" lang="en-US" sz="3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Pain below kneecap with jumping and deep squatting 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Causes: Overuse, poor alignment, poor knee control, muscle imbalances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Treatment: Quadriceps stretching, hip and quadriceps strengthening, focus on good alignment, ice/ice massage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May use a Chopat strap or pre-wrap strap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2352240" y="4803840"/>
            <a:ext cx="1548360" cy="15278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 descr=""/>
          <p:cNvPicPr/>
          <p:nvPr/>
        </p:nvPicPr>
        <p:blipFill>
          <a:blip r:embed="rId2"/>
          <a:stretch/>
        </p:blipFill>
        <p:spPr>
          <a:xfrm>
            <a:off x="5393160" y="4803840"/>
            <a:ext cx="1250640" cy="152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Chronic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28560" y="117828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Shoulder Instability</a:t>
            </a:r>
            <a:endParaRPr b="0" lang="en-US" sz="3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Laxity (increased mobility) of shoulder ligaments can cause too much motion in the shoulder</a:t>
            </a:r>
            <a:endParaRPr b="0" lang="en-US" sz="2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Gymnasts often challenge end range shoulder flexibility to perform high level skills but lack stability to support body weight in those positions</a:t>
            </a:r>
            <a:endParaRPr b="0" lang="en-US" sz="2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May have clicking, popping and/or pain </a:t>
            </a:r>
            <a:endParaRPr b="0" lang="en-US" sz="2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Treatment will include rotator cuff and scapular muscle strengthening</a:t>
            </a:r>
            <a:endParaRPr b="0" lang="en-US" sz="2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134" name="Picture 3" descr=""/>
          <p:cNvPicPr/>
          <p:nvPr/>
        </p:nvPicPr>
        <p:blipFill>
          <a:blip r:embed="rId1"/>
          <a:stretch/>
        </p:blipFill>
        <p:spPr>
          <a:xfrm>
            <a:off x="3262320" y="4377960"/>
            <a:ext cx="2618640" cy="174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Chronic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28560" y="126900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500" spc="-1" strike="noStrike">
                <a:solidFill>
                  <a:srgbClr val="000000"/>
                </a:solidFill>
                <a:latin typeface="Arial"/>
              </a:rPr>
              <a:t>Spondylolysis</a:t>
            </a:r>
            <a:endParaRPr b="0" lang="en-US" sz="35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Result of high pressures in a hyperextended position                                  (extension &amp; rotation)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Repetitive injury leads to a stress fracture 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Common presentation: Low back pain, buttock pain, posterior thigh pain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Treatment: Gluteal/core strengthening, improve hip flexibility, improve postural awareness 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Important to understand that a “stress reaction” is the gymnast’s warning sign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7442640" y="197640"/>
            <a:ext cx="1180440" cy="150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628560" y="53136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Chronic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Gymnast’s Wrist</a:t>
            </a:r>
            <a:endParaRPr b="0" lang="en-US" sz="3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Distal Radial Physeal Stress Syndrome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Inflammation at the growth plate of the distal radius from repetitive weight bearing at the wrist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May lead to a premature closure of the growth plate 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Symptoms: Pain, swelling, tenderness at the wrist on the thumb side, reduced strength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Treatment: Modify training intensity, wrist strengthening, use of wrist guards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40" name="Picture 3" descr=""/>
          <p:cNvPicPr/>
          <p:nvPr/>
        </p:nvPicPr>
        <p:blipFill>
          <a:blip r:embed="rId1"/>
          <a:stretch/>
        </p:blipFill>
        <p:spPr>
          <a:xfrm>
            <a:off x="7290000" y="566280"/>
            <a:ext cx="1576440" cy="15858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2"/>
          <a:stretch/>
        </p:blipFill>
        <p:spPr>
          <a:xfrm>
            <a:off x="5813640" y="4733280"/>
            <a:ext cx="2952000" cy="155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Injury Management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5000"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est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ompression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levation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Ice should only be applied for 15-20 minutes at a time, 4-5x/day.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Place a paper towel or cloth between cold pack and skin to avoid frostbite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Will need to warm-up again if icing in the middle of practice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Pain-free ROM should be restored before returning to activity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144" name="Picture 3" descr=""/>
          <p:cNvPicPr/>
          <p:nvPr/>
        </p:nvPicPr>
        <p:blipFill>
          <a:blip r:embed="rId1"/>
          <a:stretch/>
        </p:blipFill>
        <p:spPr>
          <a:xfrm>
            <a:off x="4380840" y="1048680"/>
            <a:ext cx="3642840" cy="24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Ice or Heat???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Heat to warm-up or loosen tight muscles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Sore neck or back muscles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No more than 10-15 minutes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Never over a swollen area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Ice for acute injuries or after activity to prevent soreness or lessen swelling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Never before activity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Always need to warm up again if returning to activity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No more than 15-20 minutes at a time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Never tape over cold or numb skin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47" name="Picture 3" descr=""/>
          <p:cNvPicPr/>
          <p:nvPr/>
        </p:nvPicPr>
        <p:blipFill>
          <a:blip r:embed="rId1"/>
          <a:stretch/>
        </p:blipFill>
        <p:spPr>
          <a:xfrm>
            <a:off x="6680520" y="0"/>
            <a:ext cx="2142360" cy="21423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2"/>
          <a:stretch/>
        </p:blipFill>
        <p:spPr>
          <a:xfrm>
            <a:off x="7309080" y="1697040"/>
            <a:ext cx="1513800" cy="151380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5" descr=""/>
          <p:cNvPicPr/>
          <p:nvPr/>
        </p:nvPicPr>
        <p:blipFill>
          <a:blip r:embed="rId3"/>
          <a:stretch/>
        </p:blipFill>
        <p:spPr>
          <a:xfrm>
            <a:off x="7020360" y="4677480"/>
            <a:ext cx="1494000" cy="14940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6" descr=""/>
          <p:cNvPicPr/>
          <p:nvPr/>
        </p:nvPicPr>
        <p:blipFill>
          <a:blip r:embed="rId4"/>
          <a:stretch/>
        </p:blipFill>
        <p:spPr>
          <a:xfrm>
            <a:off x="7512480" y="3364920"/>
            <a:ext cx="1156320" cy="115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Objectives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Discuss challenges of high school gymnastics season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Identify common acute and chronic injuries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Learn basic injury management tips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Learn how to incorporate injury prevention into preseason and into your practices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Learn key exercises to include in your warm-up and in your conditioning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Use of Braces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628560" y="115488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Can help to reduce the stress on a joint, provide extra stability, or provide compression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Often used when returning from an injury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Not an excuse to push through a chronic injury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Long-term use can lead to weakening of the muscles around the joint and decreased proprioception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Need a strengthening program for that joint/area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1512000" y="4329000"/>
            <a:ext cx="1523520" cy="15296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3615840" y="4329000"/>
            <a:ext cx="1297800" cy="141372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5" descr=""/>
          <p:cNvPicPr/>
          <p:nvPr/>
        </p:nvPicPr>
        <p:blipFill>
          <a:blip r:embed="rId3"/>
          <a:stretch/>
        </p:blipFill>
        <p:spPr>
          <a:xfrm>
            <a:off x="5943600" y="4218840"/>
            <a:ext cx="1007280" cy="163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How to Prepare for Upcoming Competition Season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7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General Tips</a:t>
            </a:r>
            <a:endParaRPr b="0" lang="en-US" sz="3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Proper warm-up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Incorporate injury prevention exercises into conditioning program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Prevent overuse of a particular area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Pay attention to common complaints/trends in your group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Proper progression with training basic skills before moving on to higher level skills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Work on landing drills (forward, backward, single leg)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Address any painful areas promptly—Free Assessment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Common Areas of Injury in Male Gymnasts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Wrist and hand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Shoulder 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Ankle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Knee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Lower back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Upper Body Exercises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28560" y="1144440"/>
            <a:ext cx="7886160" cy="48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Push-ups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Push-ups with hands or feet on a block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Blocking push-ups (on knees first, then full body) 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Rotator cuff 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Internal rotation with Theraband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External rotation: Theraband or dumbbell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Scapular muscles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Rows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Extension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Flys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Y’s and T’s in quadruped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Wrist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Flexion (curl)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Extension 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Flexbar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Lower Body Exercises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28560" y="123660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Lateral band walk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Chair/block squat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Sidelying abduction at the wall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Panel mat step downs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3 way heel taps (front, side, back)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Heel raises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Double and single leg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Diagonal with hands on wall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Core Exercises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28560" y="12229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Bridges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Marching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Figure 4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Planks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Front or side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On elbows or arms straight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Side plank with clam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Single leg exercises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Eyes closed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Dead lift/airplane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Flexibility Considerations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691200" y="11833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Dynamic warm-up: Jogging, skipping, high knees, arm circles, trunk twists, inchworms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Flexibility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Static stretching (i.e. splits, straddle, pike)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No bouncing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Work on both sides equally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Avoid pushing your athletes into their stretches – may lead to injury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Oversplits – should not be used if athlete does not have a full split on the ground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Flexibility Considerations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28560" y="11959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Common stretches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Hamstrings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Kneeling hip flexor stretch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Piriformis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Lat stretch with elbows on block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Gastroc/soleus stretch at wall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Wrist flexion/extension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Foam rolling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Quads, hamstrings, IT bands, upper back, lats, pec stretch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When to see a Health Professional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28560" y="126396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3000"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Pain that has occurred for 1-2 weeks that is not improving with rest and heat/ice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Joint pain, loss of range of motion, swelling, inability to bear weight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Concussion symptoms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Free Assessment at Athletico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Scheduled within 24-48 hours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Early/late appointments, Saturdays 7 a.m.-12 p.m.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Injury assessment, provide exercises to get you started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Assist with referral to a physician who understands gymnastics if needed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Direct Access: Can start PT/OT right away after your assessment if allowed by your insurance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Summary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28560" y="1239120"/>
            <a:ext cx="7886160" cy="455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Be aware of common acute and chronic injuries and recommend referral to an AT/PT/OT or MD for help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Correctly use ice and heat for injury management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Conditioning is not punishment—make it functional, incorporate exercises to address all key areas, pay attention to form and level of fatigue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Add injury prevention exercises into your practices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Incorporate safe stretching techniques 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When in doubt, reach out to Athletico’s Gymnastics and Cheerleading Program clinicians for help in your area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-128520" y="121320"/>
            <a:ext cx="9143280" cy="12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ffcc00"/>
                </a:solidFill>
                <a:latin typeface="Arial Black"/>
              </a:rPr>
              <a:t>	</a:t>
            </a:r>
            <a:r>
              <a:rPr b="0" lang="en-US" sz="3200" spc="-1" strike="noStrike">
                <a:solidFill>
                  <a:srgbClr val="ffcc00"/>
                </a:solidFill>
                <a:latin typeface="Arial Black"/>
              </a:rPr>
              <a:t> </a:t>
            </a:r>
            <a:r>
              <a:rPr b="0" lang="en-US" sz="3200" spc="-1" strike="noStrike">
                <a:solidFill>
                  <a:srgbClr val="2f5597"/>
                </a:solidFill>
                <a:latin typeface="Arial Black"/>
              </a:rPr>
              <a:t>Beginning</a:t>
            </a:r>
            <a:r>
              <a:rPr b="0" lang="en-US" sz="3200" spc="-1" strike="noStrike">
                <a:solidFill>
                  <a:srgbClr val="0070c0"/>
                </a:solidFill>
                <a:latin typeface="Arial Black"/>
              </a:rPr>
              <a:t> </a:t>
            </a:r>
            <a:r>
              <a:rPr b="0" lang="en-US" sz="3200" spc="-1" strike="noStrike">
                <a:solidFill>
                  <a:srgbClr val="2f5597"/>
                </a:solidFill>
                <a:latin typeface="Arial Black"/>
              </a:rPr>
              <a:t>of Season Challenges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63160" y="1127880"/>
            <a:ext cx="5769720" cy="4841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571680" y="1349640"/>
            <a:ext cx="7697880" cy="34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Individual fitness levels</a:t>
            </a:r>
            <a:endParaRPr b="0" lang="en-US" sz="28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Club gymnastics training</a:t>
            </a:r>
            <a:endParaRPr b="0" lang="en-US" sz="28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Participation in other sports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New skills in different environment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Pre-existing injuries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First time gymnastics participant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91" name="Picture 1" descr=""/>
          <p:cNvPicPr/>
          <p:nvPr/>
        </p:nvPicPr>
        <p:blipFill>
          <a:blip r:embed="rId1"/>
          <a:stretch/>
        </p:blipFill>
        <p:spPr>
          <a:xfrm>
            <a:off x="6790320" y="1127880"/>
            <a:ext cx="1955160" cy="293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550880" y="4585680"/>
            <a:ext cx="118260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260-570-6633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164400" y="4585680"/>
            <a:ext cx="118260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847-438-6624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4804920" y="4585680"/>
            <a:ext cx="118260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Rachel.quick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@athletico.com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6436800" y="4594680"/>
            <a:ext cx="118260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athletico.com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360" y="1998000"/>
            <a:ext cx="914328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 Black"/>
                <a:ea typeface="DejaVu Sans"/>
              </a:rPr>
              <a:t>Rachel Quick, PT, DPT, OCS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 "/>
                <a:ea typeface="DejaVu Sans"/>
              </a:rPr>
              <a:t>Clinic Manager, Physical Therapist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 "/>
                <a:ea typeface="DejaVu Sans"/>
              </a:rPr>
              <a:t>Athletico Lake Zurich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 "/>
                <a:ea typeface="DejaVu Sans"/>
              </a:rPr>
              <a:t>Gymnastics &amp; Cheerleading Program Participant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2752920"/>
            <a:ext cx="9143280" cy="7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 Black"/>
                <a:ea typeface="DejaVu Sans"/>
              </a:rPr>
              <a:t>THANK YOU!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128520" y="121320"/>
            <a:ext cx="9143280" cy="12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ffcc00"/>
                </a:solidFill>
                <a:latin typeface="Arial Black"/>
              </a:rPr>
              <a:t>	</a:t>
            </a:r>
            <a:r>
              <a:rPr b="0" lang="en-US" sz="3200" spc="-1" strike="noStrike">
                <a:solidFill>
                  <a:srgbClr val="ffcc00"/>
                </a:solidFill>
                <a:latin typeface="Arial Black"/>
              </a:rPr>
              <a:t>  </a:t>
            </a:r>
            <a:r>
              <a:rPr b="0" lang="en-US" sz="3200" spc="-1" strike="noStrike">
                <a:solidFill>
                  <a:srgbClr val="2f5597"/>
                </a:solidFill>
                <a:latin typeface="Arial Black"/>
              </a:rPr>
              <a:t>Mid-Season Challenges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249480" y="1663200"/>
            <a:ext cx="5769720" cy="4841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571680" y="1349640"/>
            <a:ext cx="7697880" cy="42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Several meets per week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Meets following full day of school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Variations in equipment/mats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All-around vs. event specialist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Access to athletic trainers/medical staff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Difficult to fit practice, competition and conditioning into limited time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95" name="Picture 1" descr=""/>
          <p:cNvPicPr/>
          <p:nvPr/>
        </p:nvPicPr>
        <p:blipFill>
          <a:blip r:embed="rId1"/>
          <a:stretch/>
        </p:blipFill>
        <p:spPr>
          <a:xfrm>
            <a:off x="6185880" y="442800"/>
            <a:ext cx="2675880" cy="171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-128520" y="121320"/>
            <a:ext cx="9143280" cy="12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ffcc00"/>
                </a:solidFill>
                <a:latin typeface="Arial Black"/>
              </a:rPr>
              <a:t>	</a:t>
            </a:r>
            <a:r>
              <a:rPr b="0" lang="en-US" sz="3200" spc="-1" strike="noStrike">
                <a:solidFill>
                  <a:srgbClr val="ffcc00"/>
                </a:solidFill>
                <a:latin typeface="Arial Black"/>
              </a:rPr>
              <a:t>  </a:t>
            </a:r>
            <a:r>
              <a:rPr b="0" lang="en-US" sz="3200" spc="-1" strike="noStrike">
                <a:solidFill>
                  <a:srgbClr val="2f5597"/>
                </a:solidFill>
                <a:latin typeface="Arial Black"/>
              </a:rPr>
              <a:t>End of Season Challenges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63160" y="1127880"/>
            <a:ext cx="5769720" cy="4841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571680" y="1349640"/>
            <a:ext cx="7697880" cy="23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Pushing through the pain” to compete at regionals, sectionals, and state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When should your gymnast seek medical attention?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should manage medical care?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9" name="Picture 1" descr=""/>
          <p:cNvPicPr/>
          <p:nvPr/>
        </p:nvPicPr>
        <p:blipFill>
          <a:blip r:embed="rId1"/>
          <a:stretch/>
        </p:blipFill>
        <p:spPr>
          <a:xfrm>
            <a:off x="2767320" y="3997800"/>
            <a:ext cx="2962800" cy="197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Common Gymnastics Injuries 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28560" y="1311120"/>
            <a:ext cx="7886160" cy="44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Acute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1 episode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Usually traumatic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Examples: Fracture, tendon or ligament tear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Chronic</a:t>
            </a:r>
            <a:endParaRPr b="0" lang="en-US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Pain that persists for 2-3 months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Pain starts after activity, eventually starts to limit activity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Examples: Patellar tendinitis, shoulder instability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5823720" y="1048680"/>
            <a:ext cx="2691000" cy="150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Lateral Ankle Sprain</a:t>
            </a:r>
            <a:endParaRPr b="0" lang="en-US" sz="3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Common mechanism: Excessive inversion and plantar flexion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Common complaint: “Turned in or rolled in”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Grade I-III in severity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May need x-ray to rule out a fracture</a:t>
            </a: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05" name="Picture 10" descr="ankle"/>
          <p:cNvPicPr/>
          <p:nvPr/>
        </p:nvPicPr>
        <p:blipFill>
          <a:blip r:embed="rId1"/>
          <a:stretch/>
        </p:blipFill>
        <p:spPr>
          <a:xfrm>
            <a:off x="2969640" y="3917880"/>
            <a:ext cx="2817000" cy="225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ACL Tear</a:t>
            </a:r>
            <a:endParaRPr b="0" lang="en-US" sz="3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Mechanism: Twisting of knee while foot is planted or from hyperextension of knee with foot planted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Swelling around knee, instability, knee gives out with twisting motions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Typically requires surgical repair and a 4-6 month recovery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08" name="Picture 7" descr="Knee4"/>
          <p:cNvPicPr/>
          <p:nvPr/>
        </p:nvPicPr>
        <p:blipFill>
          <a:blip r:embed="rId1"/>
          <a:stretch/>
        </p:blipFill>
        <p:spPr>
          <a:xfrm>
            <a:off x="3279600" y="3765960"/>
            <a:ext cx="2196720" cy="230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28560" y="456840"/>
            <a:ext cx="7886160" cy="5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5496"/>
                </a:solidFill>
                <a:latin typeface="Arial Black"/>
              </a:rPr>
              <a:t>Acute Injuries in Gymnasts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628560" y="1359720"/>
            <a:ext cx="78861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Meniscus Tear</a:t>
            </a:r>
            <a:endParaRPr b="0" lang="en-US" sz="3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Mechanism: Twisting of knee while knee is bent or extended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Locking, catching, inability to extend or bend fully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May require surgery to repair it or remove the part that is torn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685800" indent="-2278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11" name="Picture 7" descr="Knee4"/>
          <p:cNvPicPr/>
          <p:nvPr/>
        </p:nvPicPr>
        <p:blipFill>
          <a:blip r:embed="rId1"/>
          <a:stretch/>
        </p:blipFill>
        <p:spPr>
          <a:xfrm>
            <a:off x="3267720" y="3449520"/>
            <a:ext cx="2391480" cy="250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F5C4210BC31E4FA86F62ED08A2126C" ma:contentTypeVersion="" ma:contentTypeDescription="Create a new document." ma:contentTypeScope="" ma:versionID="e9487a40137dc59959144bad7136a561">
  <xsd:schema xmlns:xsd="http://www.w3.org/2001/XMLSchema" xmlns:xs="http://www.w3.org/2001/XMLSchema" xmlns:p="http://schemas.microsoft.com/office/2006/metadata/properties" xmlns:ns2="fe718ddc-c9aa-4274-9131-efae9f24e6d4" targetNamespace="http://schemas.microsoft.com/office/2006/metadata/properties" ma:root="true" ma:fieldsID="7e720ee4686ce305ddca0bee6c3ed95a" ns2:_="">
    <xsd:import namespace="fe718ddc-c9aa-4274-9131-efae9f24e6d4"/>
    <xsd:element name="properties">
      <xsd:complexType>
        <xsd:sequence>
          <xsd:element name="documentManagement">
            <xsd:complexType>
              <xsd:all>
                <xsd:element ref="ns2:Marketing_x0020_Documents"/>
                <xsd:element ref="ns2:Search_x0020_Ter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18ddc-c9aa-4274-9131-efae9f24e6d4" elementFormDefault="qualified">
    <xsd:import namespace="http://schemas.microsoft.com/office/2006/documentManagement/types"/>
    <xsd:import namespace="http://schemas.microsoft.com/office/infopath/2007/PartnerControls"/>
    <xsd:element name="Marketing_x0020_Documents" ma:index="8" ma:displayName="Marketing Documents" ma:format="Dropdown" ma:internalName="Marketing_x0020_Documents">
      <xsd:simpleType>
        <xsd:union memberTypes="dms:Text">
          <xsd:simpleType>
            <xsd:restriction base="dms:Choice">
              <xsd:enumeration value="AthletiCo Locations"/>
              <xsd:enumeration value="Bio Card Requests"/>
              <xsd:enumeration value="Doctor Database Requests"/>
              <xsd:enumeration value="Fitness Services and Discounts"/>
              <xsd:enumeration value="Inventory"/>
              <xsd:enumeration value="Lunch Ordering Forms"/>
              <xsd:enumeration value="New Collateral Communication"/>
              <xsd:enumeration value="Organizational Chart"/>
              <xsd:enumeration value="Physician Letter Templates"/>
              <xsd:enumeration value="PowerPoint Template"/>
              <xsd:enumeration value="Programs"/>
              <xsd:enumeration value="Public Relations"/>
              <xsd:enumeration value="Relationship Building"/>
              <xsd:enumeration value="ReQlogic Memo"/>
              <xsd:enumeration value="Secondary Referrals-Affiliations"/>
              <xsd:enumeration value="Sponsorship and Chartitable Giving"/>
            </xsd:restriction>
          </xsd:simpleType>
        </xsd:union>
      </xsd:simpleType>
    </xsd:element>
    <xsd:element name="Search_x0020_Terms" ma:index="9" nillable="true" ma:displayName="Search Terms" ma:default="Marketing" ma:internalName="Search_x0020_Ter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filiations"/>
                    <xsd:enumeration value="Ancillary"/>
                    <xsd:enumeration value="Application"/>
                    <xsd:enumeration value="Bio"/>
                    <xsd:enumeration value="Building"/>
                    <xsd:enumeration value="Card"/>
                    <xsd:enumeration value="Charitable"/>
                    <xsd:enumeration value="Collateral"/>
                    <xsd:enumeration value="Communication"/>
                    <xsd:enumeration value="Contact"/>
                    <xsd:enumeration value="Database"/>
                    <xsd:enumeration value="Discounts"/>
                    <xsd:enumeration value="Doctor"/>
                    <xsd:enumeration value="Drink"/>
                    <xsd:enumeration value="Fitness"/>
                    <xsd:enumeration value="Giving"/>
                    <xsd:enumeration value="Information"/>
                    <xsd:enumeration value="Initiatives"/>
                    <xsd:enumeration value="Interview"/>
                    <xsd:enumeration value="Inventory"/>
                    <xsd:enumeration value="Jamba"/>
                    <xsd:enumeration value="Juice"/>
                    <xsd:enumeration value="Locations"/>
                    <xsd:enumeration value="Lunch"/>
                    <xsd:enumeration value="Marketing"/>
                    <xsd:enumeration value="Organizational"/>
                    <xsd:enumeration value="Physician"/>
                    <xsd:enumeration value="PowerPoint"/>
                    <xsd:enumeration value="PR"/>
                    <xsd:enumeration value="Programs"/>
                    <xsd:enumeration value="Public Relations"/>
                    <xsd:enumeration value="Referral"/>
                    <xsd:enumeration value="Relationship"/>
                    <xsd:enumeration value="ReQlogic"/>
                    <xsd:enumeration value="Request"/>
                    <xsd:enumeration value="Secondary"/>
                    <xsd:enumeration value="Services"/>
                    <xsd:enumeration value="Source"/>
                    <xsd:enumeration value="Sponsorship"/>
                    <xsd:enumeration value="Starbucks"/>
                    <xsd:enumeration value="Summary"/>
                    <xsd:enumeration value="Template"/>
                    <xsd:enumeration value="Template"/>
                    <xsd:enumeration value="Tips"/>
                    <xsd:enumeration value="Train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ing_x0020_Documents xmlns="fe718ddc-c9aa-4274-9131-efae9f24e6d4">PowerPoint Template</Marketing_x0020_Documents>
    <Search_x0020_Terms xmlns="fe718ddc-c9aa-4274-9131-efae9f24e6d4">
      <Value>Marketing</Value>
    </Search_x0020_Term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42A1B4-FABB-4D0F-B016-48CA8539C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18ddc-c9aa-4274-9131-efae9f24e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29B495-9C11-47F3-8131-DBAC6BD52A99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e718ddc-c9aa-4274-9131-efae9f24e6d4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EDB643-7EA6-4707-9222-6050E78416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Application>LibreOffice/7.0.4.2$Windows_X86_64 LibreOffice_project/dcf040e67528d9187c66b2379df5ea4407429775</Application>
  <AppVersion>15.0000</AppVersion>
  <Words>1482</Words>
  <Paragraphs>263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2018-05-16T12:50:16Z</dcterms:created>
  <dc:creator>Tom Robaczewski</dc:creator>
  <dc:description/>
  <dc:language>en-US</dc:language>
  <cp:lastModifiedBy/>
  <cp:lastPrinted>2021-12-02T13:32:38Z</cp:lastPrinted>
  <dcterms:modified xsi:type="dcterms:W3CDTF">2021-11-30T19:39:38Z</dcterms:modified>
  <cp:revision>46</cp:revision>
  <dc:subject/>
  <dc:title>2018 Athletico PowerPoint Template_NEW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0x0101004AF5C4210BC31E4FA86F62ED08A2126C</vt:lpwstr>
  </property>
  <property fmtid="{D5CDD505-2E9C-101B-9397-08002B2CF9AE}" pid="3" name="Notes">
    <vt:i4>3</vt:i4>
  </property>
  <property fmtid="{D5CDD505-2E9C-101B-9397-08002B2CF9AE}" pid="4" name="PresentationFormat">
    <vt:lpwstr>On-screen Show (4:3)</vt:lpwstr>
  </property>
  <property fmtid="{D5CDD505-2E9C-101B-9397-08002B2CF9AE}" pid="5" name="Slides">
    <vt:i4>32</vt:i4>
  </property>
</Properties>
</file>